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773" r:id="rId5"/>
    <p:sldId id="788" r:id="rId6"/>
    <p:sldId id="789" r:id="rId7"/>
    <p:sldId id="762" r:id="rId8"/>
    <p:sldId id="764" r:id="rId9"/>
    <p:sldId id="765" r:id="rId10"/>
    <p:sldId id="766" r:id="rId11"/>
    <p:sldId id="767" r:id="rId12"/>
    <p:sldId id="768" r:id="rId13"/>
    <p:sldId id="774" r:id="rId14"/>
    <p:sldId id="775" r:id="rId15"/>
    <p:sldId id="772" r:id="rId16"/>
    <p:sldId id="769" r:id="rId17"/>
    <p:sldId id="771" r:id="rId18"/>
    <p:sldId id="776" r:id="rId19"/>
    <p:sldId id="56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200BA1"/>
    <a:srgbClr val="0070C0"/>
    <a:srgbClr val="FFFFFF"/>
    <a:srgbClr val="2E75B6"/>
    <a:srgbClr val="DAE3F3"/>
    <a:srgbClr val="D6BEBE"/>
    <a:srgbClr val="ED7D31"/>
    <a:srgbClr val="FCEEEB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5" autoAdjust="0"/>
    <p:restoredTop sz="92463" autoAdjust="0"/>
  </p:normalViewPr>
  <p:slideViewPr>
    <p:cSldViewPr>
      <p:cViewPr varScale="1">
        <p:scale>
          <a:sx n="73" d="100"/>
          <a:sy n="73" d="100"/>
        </p:scale>
        <p:origin x="492" y="72"/>
      </p:cViewPr>
      <p:guideLst>
        <p:guide pos="7070"/>
        <p:guide orient="horz" pos="20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F5E2D-9AE2-497E-8C6A-A1D67EBF90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4D6B-7D3B-42DA-A0D1-3CF0F09A7F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4D6B-7D3B-42DA-A0D1-3CF0F09A7F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D4D6B-7D3B-42DA-A0D1-3CF0F09A7F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 flipV="1">
            <a:off x="0" y="4520274"/>
            <a:ext cx="4386941" cy="2333672"/>
            <a:chOff x="4223659" y="895081"/>
            <a:chExt cx="4386941" cy="2333672"/>
          </a:xfrm>
        </p:grpSpPr>
        <p:sp>
          <p:nvSpPr>
            <p:cNvPr id="9" name="直角三角形 8"/>
            <p:cNvSpPr/>
            <p:nvPr/>
          </p:nvSpPr>
          <p:spPr>
            <a:xfrm rot="10800000">
              <a:off x="4223659" y="895081"/>
              <a:ext cx="4386939" cy="233367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rot="10800000">
              <a:off x="4650917" y="895082"/>
              <a:ext cx="3959683" cy="210638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直角三角形 7"/>
          <p:cNvSpPr/>
          <p:nvPr/>
        </p:nvSpPr>
        <p:spPr>
          <a:xfrm rot="10800000">
            <a:off x="4038599" y="-4"/>
            <a:ext cx="8153395" cy="433727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47697" y="2734741"/>
            <a:ext cx="8186059" cy="1200329"/>
          </a:xfrm>
        </p:spPr>
        <p:txBody>
          <a:bodyPr wrap="square" anchor="b">
            <a:norm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7697" y="4027145"/>
            <a:ext cx="8186059" cy="535531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10800000">
            <a:off x="4386941" y="-5"/>
            <a:ext cx="7805056" cy="415196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14116"/>
            <a:ext cx="718457" cy="447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14115"/>
            <a:ext cx="12192000" cy="81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 flipV="1">
            <a:off x="0" y="4520274"/>
            <a:ext cx="4386941" cy="2333672"/>
            <a:chOff x="4223659" y="895081"/>
            <a:chExt cx="4386941" cy="2333672"/>
          </a:xfrm>
        </p:grpSpPr>
        <p:sp>
          <p:nvSpPr>
            <p:cNvPr id="13" name="直角三角形 12"/>
            <p:cNvSpPr/>
            <p:nvPr/>
          </p:nvSpPr>
          <p:spPr>
            <a:xfrm rot="10800000">
              <a:off x="4223659" y="895081"/>
              <a:ext cx="4386939" cy="233367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直角三角形 13"/>
            <p:cNvSpPr/>
            <p:nvPr/>
          </p:nvSpPr>
          <p:spPr>
            <a:xfrm rot="10800000">
              <a:off x="4650917" y="895082"/>
              <a:ext cx="3959683" cy="210638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直角三角形 14"/>
          <p:cNvSpPr/>
          <p:nvPr/>
        </p:nvSpPr>
        <p:spPr>
          <a:xfrm rot="10800000">
            <a:off x="4038599" y="-4"/>
            <a:ext cx="8153395" cy="433727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10800000">
            <a:off x="4386941" y="-5"/>
            <a:ext cx="7805056" cy="415196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801703"/>
            <a:ext cx="7903936" cy="1200329"/>
          </a:xfrm>
        </p:spPr>
        <p:txBody>
          <a:bodyPr wrap="square" anchor="b">
            <a:norm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4029020"/>
            <a:ext cx="7903936" cy="535531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14115"/>
            <a:ext cx="12192000" cy="81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99813"/>
            <a:ext cx="12192000" cy="81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5082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 flipV="1">
            <a:off x="0" y="4520274"/>
            <a:ext cx="4386941" cy="2333672"/>
            <a:chOff x="4223659" y="895081"/>
            <a:chExt cx="4386941" cy="2333672"/>
          </a:xfrm>
        </p:grpSpPr>
        <p:sp>
          <p:nvSpPr>
            <p:cNvPr id="12" name="直角三角形 11"/>
            <p:cNvSpPr/>
            <p:nvPr/>
          </p:nvSpPr>
          <p:spPr>
            <a:xfrm rot="10800000">
              <a:off x="4223659" y="895081"/>
              <a:ext cx="4386939" cy="233367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rot="10800000">
              <a:off x="4650917" y="895082"/>
              <a:ext cx="3959683" cy="210638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直角三角形 13"/>
          <p:cNvSpPr/>
          <p:nvPr/>
        </p:nvSpPr>
        <p:spPr>
          <a:xfrm rot="10800000">
            <a:off x="4038599" y="-4"/>
            <a:ext cx="8153395" cy="433727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0800000">
            <a:off x="4386941" y="-5"/>
            <a:ext cx="7805056" cy="415196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003823"/>
            <a:ext cx="9367157" cy="1424109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14115"/>
            <a:ext cx="12192000" cy="81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32470"/>
            <a:ext cx="5004987" cy="1247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23714" y="365125"/>
            <a:ext cx="123008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5488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2" Type="http://schemas.openxmlformats.org/officeDocument/2006/relationships/theme" Target="../theme/theme1.xml"/><Relationship Id="rId41" Type="http://schemas.openxmlformats.org/officeDocument/2006/relationships/tags" Target="../tags/tag3.xml"/><Relationship Id="rId4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1.xml"/><Relationship Id="rId38" Type="http://schemas.openxmlformats.org/officeDocument/2006/relationships/image" Target="../media/image1.png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5F58A01-9B30-4636-BC81-B292722D2D0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4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fecn.net/uploadfile/2016/0405/20160405104319554.png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9" b="8907"/>
          <a:stretch>
            <a:fillRect/>
          </a:stretch>
        </p:blipFill>
        <p:spPr bwMode="auto">
          <a:xfrm>
            <a:off x="-2" y="-22859"/>
            <a:ext cx="12192000" cy="82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817" y="3971875"/>
            <a:ext cx="12189183" cy="3057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43672" y="4083444"/>
            <a:ext cx="715349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益企采平台</a:t>
            </a:r>
            <a:endParaRPr lang="en-US" altLang="zh-CN" sz="4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投标工具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操作手册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158559" y="5524783"/>
            <a:ext cx="787487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647728" y="5740834"/>
            <a:ext cx="41988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北京国电通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网络技术有限公司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国电通-蓝-横-左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01" y="18831"/>
            <a:ext cx="4500880" cy="1388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签章功能说明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如果您文件过大（大于</a:t>
            </a:r>
            <a:r>
              <a:rPr lang="en-US" altLang="zh-CN" dirty="0">
                <a:sym typeface="+mn-ea"/>
              </a:rPr>
              <a:t>50M</a:t>
            </a:r>
            <a:r>
              <a:rPr lang="zh-CN" altLang="en-US" dirty="0">
                <a:sym typeface="+mn-ea"/>
              </a:rPr>
              <a:t>），尽量不要使用批量签章</a:t>
            </a:r>
            <a:endParaRPr lang="zh-CN" altLang="en-US" dirty="0"/>
          </a:p>
          <a:p>
            <a:r>
              <a:rPr lang="zh-CN" altLang="en-US" dirty="0"/>
              <a:t>导入成功后，选择基础签章，选择后，点击签章按钮，会生成一个签章图片</a:t>
            </a:r>
            <a:endParaRPr lang="zh-CN" altLang="en-US" dirty="0"/>
          </a:p>
          <a:p>
            <a:r>
              <a:rPr lang="zh-CN" altLang="en-US" dirty="0"/>
              <a:t>在需要盖章的文件右下角，单击一下即</a:t>
            </a:r>
            <a:r>
              <a:rPr lang="zh-CN" altLang="en-US" dirty="0" smtClean="0"/>
              <a:t>可</a:t>
            </a:r>
            <a:endParaRPr lang="zh-CN" altLang="en-US" dirty="0"/>
          </a:p>
          <a:p>
            <a:r>
              <a:rPr lang="zh-CN" altLang="en-US" b="1" dirty="0">
                <a:solidFill>
                  <a:srgbClr val="FF0000"/>
                </a:solidFill>
              </a:rPr>
              <a:t>点击一下之后，如未出现任何弹窗或者签章未消失，</a:t>
            </a:r>
            <a:r>
              <a:rPr lang="zh-CN" altLang="en-US" dirty="0"/>
              <a:t>请稍等数十秒，需要加载程序，</a:t>
            </a:r>
            <a:r>
              <a:rPr lang="zh-CN" altLang="en-US" b="1" dirty="0">
                <a:solidFill>
                  <a:srgbClr val="FF0000"/>
                </a:solidFill>
              </a:rPr>
              <a:t>切勿反复点击</a:t>
            </a:r>
            <a:r>
              <a:rPr lang="zh-CN" altLang="en-US" dirty="0"/>
              <a:t>，程序崩溃则需要从登陆重新操作。</a:t>
            </a:r>
            <a:endParaRPr lang="zh-CN" altLang="en-US" dirty="0"/>
          </a:p>
          <a:p>
            <a:r>
              <a:rPr lang="zh-CN" altLang="en-US" dirty="0"/>
              <a:t>加载时间根据文件大小不同，</a:t>
            </a:r>
            <a:r>
              <a:rPr lang="en-US" altLang="zh-CN" dirty="0"/>
              <a:t>50M</a:t>
            </a:r>
            <a:r>
              <a:rPr lang="zh-CN" altLang="en-US" dirty="0"/>
              <a:t>以下响应时间不超过</a:t>
            </a:r>
            <a:r>
              <a:rPr lang="en-US" altLang="zh-CN" dirty="0"/>
              <a:t>10</a:t>
            </a:r>
            <a:r>
              <a:rPr lang="zh-CN" altLang="en-US" dirty="0"/>
              <a:t>秒</a:t>
            </a:r>
            <a:r>
              <a:rPr lang="zh-CN" altLang="en-US" dirty="0" smtClean="0"/>
              <a:t>，</a:t>
            </a:r>
            <a:r>
              <a:rPr lang="en-US" altLang="zh-CN" dirty="0"/>
              <a:t>1</a:t>
            </a:r>
            <a:r>
              <a:rPr lang="en-US" altLang="zh-CN" dirty="0" smtClean="0"/>
              <a:t>00M</a:t>
            </a:r>
            <a:r>
              <a:rPr lang="zh-CN" altLang="en-US" dirty="0"/>
              <a:t>以下响应时间不</a:t>
            </a:r>
            <a:r>
              <a:rPr lang="zh-CN" altLang="en-US" dirty="0" smtClean="0"/>
              <a:t>超过</a:t>
            </a:r>
            <a:r>
              <a:rPr lang="en-US" dirty="0" smtClean="0"/>
              <a:t>30</a:t>
            </a:r>
            <a:r>
              <a:rPr lang="zh-CN" altLang="en-US" dirty="0" smtClean="0"/>
              <a:t>秒</a:t>
            </a:r>
            <a:endParaRPr lang="zh-CN" altLang="en-US" dirty="0"/>
          </a:p>
          <a:p>
            <a:r>
              <a:rPr lang="zh-CN" dirty="0"/>
              <a:t>右下角提示签章成功，但页面未出现签章的，请耐心等候。</a:t>
            </a:r>
            <a:endParaRPr lang="zh-CN" altLang="en-US" dirty="0">
              <a:sym typeface="+mn-ea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400" y="260395"/>
            <a:ext cx="10958913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签章问题说明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7070" y="1770380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点击盖章过程中，弹出输入密码框，输入正确的即可。</a:t>
            </a:r>
            <a:endParaRPr lang="zh-CN" altLang="en-US" dirty="0" smtClean="0"/>
          </a:p>
          <a:p>
            <a:r>
              <a:rPr lang="zh-CN" altLang="en-US" dirty="0" smtClean="0"/>
              <a:t>密码初始为：</a:t>
            </a:r>
            <a:r>
              <a:rPr lang="en-US" altLang="zh-CN" dirty="0" smtClean="0"/>
              <a:t>12345678</a:t>
            </a:r>
            <a:endParaRPr lang="en-US" altLang="zh-CN" dirty="0" smtClean="0"/>
          </a:p>
          <a:p>
            <a:r>
              <a:rPr lang="zh-CN" altLang="en-US" b="1" dirty="0">
                <a:solidFill>
                  <a:srgbClr val="FF0000"/>
                </a:solidFill>
              </a:rPr>
              <a:t>如果提示各类失败，把右下角的天威盾退出，然后重新打开，重新启动工具均可解决</a:t>
            </a:r>
            <a:endParaRPr lang="zh-CN" altLang="en-US" dirty="0"/>
          </a:p>
          <a:p>
            <a:r>
              <a:rPr lang="zh-CN" altLang="en-US" dirty="0"/>
              <a:t>重新登录工具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59" y="4069725"/>
            <a:ext cx="2720576" cy="20118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93" y="4233569"/>
            <a:ext cx="3010161" cy="16841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未签章和已签章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5595" y="1691005"/>
            <a:ext cx="5316855" cy="40963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245" y="1691005"/>
            <a:ext cx="5363845" cy="40970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缴纳平台使用服务费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签章完成后，点击缴费</a:t>
            </a:r>
            <a:endParaRPr lang="zh-CN" altLang="en-US"/>
          </a:p>
          <a:p>
            <a:r>
              <a:rPr lang="zh-CN" altLang="en-US"/>
              <a:t>缴纳平台使用服务费</a:t>
            </a:r>
            <a:endParaRPr lang="zh-CN" altLang="en-US"/>
          </a:p>
          <a:p>
            <a:r>
              <a:rPr lang="zh-CN" altLang="en-US"/>
              <a:t>缴纳成功即可上传</a:t>
            </a:r>
            <a:endParaRPr lang="zh-CN" altLang="en-US"/>
          </a:p>
          <a:p>
            <a:r>
              <a:rPr lang="zh-CN" altLang="en-US"/>
              <a:t>服务费金额为</a:t>
            </a:r>
            <a:r>
              <a:rPr lang="en-US" altLang="zh-CN"/>
              <a:t>500</a:t>
            </a:r>
            <a:r>
              <a:rPr lang="zh-CN" altLang="en-US"/>
              <a:t>元</a:t>
            </a:r>
            <a:endParaRPr lang="zh-CN" altLang="en-US"/>
          </a:p>
        </p:txBody>
      </p:sp>
      <p:pic>
        <p:nvPicPr>
          <p:cNvPr id="6" name="内容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340" y="1825625"/>
            <a:ext cx="6045835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加密上传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缴费成功后，点击加密上传</a:t>
            </a:r>
            <a:endParaRPr lang="zh-CN" altLang="en-US" dirty="0"/>
          </a:p>
          <a:p>
            <a:r>
              <a:rPr lang="zh-CN" altLang="en-US" dirty="0"/>
              <a:t>加密上传根据文件大小</a:t>
            </a:r>
            <a:endParaRPr lang="zh-CN" altLang="en-US" dirty="0"/>
          </a:p>
          <a:p>
            <a:r>
              <a:rPr lang="zh-CN" altLang="en-US" dirty="0"/>
              <a:t>一般在</a:t>
            </a:r>
            <a:r>
              <a:rPr lang="en-US" altLang="zh-CN" dirty="0"/>
              <a:t>1-10</a:t>
            </a:r>
            <a:r>
              <a:rPr lang="zh-CN" altLang="en-US" dirty="0"/>
              <a:t>分钟左右</a:t>
            </a:r>
            <a:endParaRPr lang="zh-CN" altLang="en-US" dirty="0"/>
          </a:p>
          <a:p>
            <a:r>
              <a:rPr lang="zh-CN" altLang="en-US" dirty="0"/>
              <a:t>点击加密上传后请耐心等待</a:t>
            </a:r>
            <a:endParaRPr lang="zh-CN" altLang="en-US" dirty="0"/>
          </a:p>
          <a:p>
            <a:r>
              <a:rPr lang="zh-CN" altLang="en-US" dirty="0"/>
              <a:t>上传成功会有提示框提示</a:t>
            </a:r>
            <a:endParaRPr lang="zh-CN" altLang="en-US" dirty="0"/>
          </a:p>
          <a:p>
            <a:r>
              <a:rPr lang="zh-CN" altLang="en-US" dirty="0"/>
              <a:t>平台显示该标段可进行撤标则投递成功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510" y="1791970"/>
            <a:ext cx="7258685" cy="25577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加密成功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成功上传文件后，会有</a:t>
            </a:r>
            <a:r>
              <a:rPr lang="zh-CN" altLang="en-US" smtClean="0"/>
              <a:t>以下提示：</a:t>
            </a:r>
            <a:endParaRPr lang="zh-CN" altLang="en-US" smtClean="0"/>
          </a:p>
          <a:p>
            <a:r>
              <a:rPr lang="zh-CN" altLang="en-US" smtClean="0"/>
              <a:t>如想修改投标文件，则登陆平台进行撤标。</a:t>
            </a:r>
            <a:endParaRPr lang="zh-CN" altLang="en-US" smtClean="0"/>
          </a:p>
          <a:p>
            <a:r>
              <a:rPr lang="zh-CN" altLang="en-US" dirty="0" smtClean="0"/>
              <a:t>撤标后，可重新登录工具进行投标。</a:t>
            </a:r>
            <a:endParaRPr lang="zh-CN" altLang="en-US" dirty="0" smtClean="0"/>
          </a:p>
          <a:p>
            <a:r>
              <a:rPr lang="zh-CN" altLang="en-US" dirty="0" smtClean="0"/>
              <a:t>截标后不能撤标。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32" y="1825572"/>
            <a:ext cx="2842506" cy="12116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7735" y="3086735"/>
            <a:ext cx="6075045" cy="34436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56214" y="2262379"/>
            <a:ext cx="6511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</a:t>
            </a:r>
            <a:endParaRPr lang="en-US" altLang="zh-CN" sz="28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98670" y="3034665"/>
            <a:ext cx="5408930" cy="336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>
          <a:xfrm>
            <a:off x="728345" y="1238250"/>
            <a:ext cx="3740150" cy="5292090"/>
          </a:xfrm>
        </p:spPr>
      </p:pic>
      <p:pic>
        <p:nvPicPr>
          <p:cNvPr id="15" name="图片占位符 1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5" r="16765"/>
          <a:stretch>
            <a:fillRect/>
          </a:stretch>
        </p:blipFill>
        <p:spPr>
          <a:xfrm>
            <a:off x="4737735" y="1229360"/>
            <a:ext cx="1750695" cy="1750695"/>
          </a:xfrm>
          <a:prstGeom prst="rect">
            <a:avLst/>
          </a:prstGeom>
        </p:spPr>
      </p:pic>
      <p:pic>
        <p:nvPicPr>
          <p:cNvPr id="11" name="图片占位符 10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6939280" y="1229360"/>
            <a:ext cx="1671955" cy="1671955"/>
          </a:xfrm>
          <a:prstGeom prst="rect">
            <a:avLst/>
          </a:prstGeom>
        </p:spPr>
      </p:pic>
      <p:pic>
        <p:nvPicPr>
          <p:cNvPr id="17" name="图片占位符 16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615"/>
          <a:stretch>
            <a:fillRect/>
          </a:stretch>
        </p:blipFill>
        <p:spPr>
          <a:xfrm>
            <a:off x="9113520" y="1238250"/>
            <a:ext cx="1699260" cy="16630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02516" y="4365281"/>
            <a:ext cx="4268429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感谢！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12" name="图片 11" descr="国电通-蓝-横-左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001" y="18831"/>
            <a:ext cx="4500880" cy="13881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准备事项：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安装投标工具的电脑运行内存保障在</a:t>
            </a:r>
            <a:r>
              <a:rPr lang="en-US" altLang="zh-CN"/>
              <a:t>8G</a:t>
            </a:r>
            <a:r>
              <a:rPr lang="zh-CN" altLang="en-US"/>
              <a:t>以上（含）</a:t>
            </a:r>
            <a:endParaRPr lang="zh-CN" altLang="en-US"/>
          </a:p>
          <a:p>
            <a:r>
              <a:rPr lang="zh-CN" altLang="en-US"/>
              <a:t>关闭</a:t>
            </a:r>
            <a:r>
              <a:rPr lang="zh-CN"/>
              <a:t>所有杀毒软件</a:t>
            </a:r>
            <a:endParaRPr lang="zh-CN"/>
          </a:p>
          <a:p>
            <a:r>
              <a:rPr lang="zh-CN"/>
              <a:t>仅支持</a:t>
            </a:r>
            <a:r>
              <a:rPr lang="en-US" altLang="zh-CN"/>
              <a:t>windows7</a:t>
            </a:r>
            <a:r>
              <a:rPr lang="zh-CN" altLang="en-US"/>
              <a:t>和</a:t>
            </a:r>
            <a:r>
              <a:rPr lang="en-US" altLang="zh-CN"/>
              <a:t>windows10</a:t>
            </a:r>
            <a:r>
              <a:rPr lang="zh-CN" altLang="en-US"/>
              <a:t>两种操作系统</a:t>
            </a:r>
            <a:endParaRPr lang="zh-CN" altLang="en-US"/>
          </a:p>
          <a:p>
            <a:r>
              <a:rPr lang="zh-CN" altLang="en-US"/>
              <a:t>以上操作均需完成后，方可进行下一步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准备事项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下载</a:t>
            </a:r>
            <a:r>
              <a:rPr lang="en-US" altLang="zh-CN"/>
              <a:t>QQ</a:t>
            </a:r>
            <a:r>
              <a:rPr lang="zh-CN" altLang="en-US"/>
              <a:t>群或平台下载专区中的</a:t>
            </a:r>
            <a:r>
              <a:rPr lang="en-US" altLang="zh-CN"/>
              <a:t>CA</a:t>
            </a:r>
            <a:r>
              <a:rPr lang="zh-CN" altLang="en-US"/>
              <a:t>插件压缩包，并逐个安装。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平台地址：http://114.116.250.218</a:t>
            </a:r>
            <a:endParaRPr lang="zh-CN" altLang="en-US"/>
          </a:p>
          <a:p>
            <a:r>
              <a:rPr lang="zh-CN" altLang="en-US"/>
              <a:t>一共三个插件，因供应商在过去可能使用过天威诚信的</a:t>
            </a:r>
            <a:r>
              <a:rPr lang="en-US" altLang="zh-CN"/>
              <a:t>CA</a:t>
            </a:r>
            <a:r>
              <a:rPr lang="zh-CN" altLang="en-US"/>
              <a:t>，安装过旧版本插件，因此不论新用户老用户，均需逐个安装。</a:t>
            </a:r>
            <a:endParaRPr lang="zh-CN" altLang="en-US"/>
          </a:p>
          <a:p>
            <a:r>
              <a:rPr lang="zh-CN" altLang="en-US"/>
              <a:t>安装成功后，不需要操作任何在桌面生成的快捷方式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将</a:t>
            </a:r>
            <a:r>
              <a:rPr lang="en-US" altLang="zh-CN" b="1">
                <a:solidFill>
                  <a:srgbClr val="FF0000"/>
                </a:solidFill>
              </a:rPr>
              <a:t>CA</a:t>
            </a:r>
            <a:r>
              <a:rPr lang="zh-CN" altLang="en-US" b="1">
                <a:solidFill>
                  <a:srgbClr val="FF0000"/>
                </a:solidFill>
              </a:rPr>
              <a:t>电子钥匙插入电脑</a:t>
            </a:r>
            <a:r>
              <a:rPr lang="en-US" altLang="zh-CN" b="1">
                <a:solidFill>
                  <a:srgbClr val="FF0000"/>
                </a:solidFill>
              </a:rPr>
              <a:t>USB</a:t>
            </a:r>
            <a:r>
              <a:rPr lang="zh-CN" altLang="en-US" b="1">
                <a:solidFill>
                  <a:srgbClr val="FF0000"/>
                </a:solidFill>
              </a:rPr>
              <a:t>口。</a:t>
            </a:r>
            <a:endParaRPr lang="zh-CN" altLang="en-US"/>
          </a:p>
          <a:p>
            <a:r>
              <a:rPr lang="zh-CN" altLang="en-US"/>
              <a:t>完成以上操作，进入下一步。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6335" y="4663440"/>
            <a:ext cx="3985260" cy="20370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准备事项</a:t>
            </a:r>
            <a:r>
              <a:rPr lang="zh-CN" altLang="en-US"/>
              <a:t>：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下载投标文件压缩包，解压。</a:t>
            </a:r>
            <a:endParaRPr lang="zh-CN" altLang="en-US"/>
          </a:p>
          <a:p>
            <a:r>
              <a:rPr lang="zh-CN" altLang="en-US"/>
              <a:t>如果遇到提示病毒，那么将解压的文件夹删掉，同时关闭杀软，并将前两页准备事项重新操作一遍。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找到工具运行程序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将平台上下载的投标文件压缩包解压</a:t>
            </a:r>
            <a:endParaRPr lang="zh-CN" altLang="en-US"/>
          </a:p>
          <a:p>
            <a:r>
              <a:rPr lang="zh-CN" altLang="en-US"/>
              <a:t>找到投标工具</a:t>
            </a:r>
            <a:r>
              <a:rPr lang="en-US" altLang="zh-CN"/>
              <a:t>.exe</a:t>
            </a:r>
            <a:endParaRPr lang="en-US" altLang="zh-CN"/>
          </a:p>
          <a:p>
            <a:r>
              <a:rPr lang="zh-CN" altLang="en-US"/>
              <a:t>双击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8405" y="2366010"/>
            <a:ext cx="8220075" cy="4410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登录投标工具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输入平台已缴纳标书费的账号密码</a:t>
            </a:r>
            <a:endParaRPr lang="zh-CN" altLang="en-US" dirty="0"/>
          </a:p>
          <a:p>
            <a:r>
              <a:rPr lang="zh-CN" altLang="en-US" dirty="0"/>
              <a:t>登录</a:t>
            </a:r>
            <a:endParaRPr lang="zh-CN" altLang="en-US" dirty="0"/>
          </a:p>
          <a:p>
            <a:r>
              <a:rPr lang="zh-CN" altLang="en-US" dirty="0"/>
              <a:t>密码不要复制</a:t>
            </a:r>
            <a:endParaRPr lang="zh-CN" altLang="en-US" dirty="0"/>
          </a:p>
          <a:p>
            <a:r>
              <a:rPr lang="zh-CN" altLang="en-US" dirty="0"/>
              <a:t>密码输入，使用英文输入法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896" y="2493002"/>
            <a:ext cx="6774299" cy="368396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选择需要投标的项目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登录后，可查看到平台已报名的项目，选择需上传标书的标段</a:t>
            </a:r>
            <a:endParaRPr lang="zh-CN" altLang="en-US"/>
          </a:p>
          <a:p>
            <a:r>
              <a:rPr lang="zh-CN" altLang="en-US"/>
              <a:t>如果发现</a:t>
            </a:r>
            <a:r>
              <a:rPr lang="zh-CN" altLang="en-US" b="1">
                <a:solidFill>
                  <a:srgbClr val="FF0000"/>
                </a:solidFill>
              </a:rPr>
              <a:t>标段缺失</a:t>
            </a:r>
            <a:r>
              <a:rPr lang="zh-CN" altLang="en-US"/>
              <a:t>，请前往平台，将缺失标段的下载招标文件各点击一遍。</a:t>
            </a:r>
            <a:endParaRPr lang="zh-CN" altLang="en-US"/>
          </a:p>
          <a:p>
            <a:r>
              <a:rPr lang="zh-CN" altLang="en-US"/>
              <a:t>需要点击的按钮如下图所示。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298315"/>
            <a:ext cx="10791825" cy="9334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输入报价信息，点击确定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弹出报价一览表填写界面，填写报价。</a:t>
            </a:r>
            <a:endParaRPr lang="zh-CN" altLang="en-US"/>
          </a:p>
          <a:p>
            <a:r>
              <a:rPr lang="zh-CN" altLang="en-US"/>
              <a:t>填写完成后点击确定，进入下一步。</a:t>
            </a:r>
            <a:endParaRPr lang="zh-CN" altLang="en-US"/>
          </a:p>
          <a:p>
            <a:r>
              <a:rPr lang="zh-CN" altLang="en-US"/>
              <a:t>导出功能方便您做备份，以免忘记您填写的金额是多少。也可以选择不导出。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670300"/>
            <a:ext cx="5908040" cy="3232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选择需要投递的文件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选择左上角的打开文件，导入已制作好的</a:t>
            </a:r>
            <a:r>
              <a:rPr lang="en-US" altLang="zh-CN" dirty="0"/>
              <a:t>PDF</a:t>
            </a:r>
            <a:r>
              <a:rPr lang="zh-CN" altLang="en-US" dirty="0"/>
              <a:t>投标文件</a:t>
            </a:r>
            <a:r>
              <a:rPr lang="zh-CN" altLang="en-US" dirty="0" smtClean="0"/>
              <a:t>（</a:t>
            </a:r>
            <a:r>
              <a:rPr lang="en-US" altLang="zh-CN" dirty="0"/>
              <a:t>5</a:t>
            </a:r>
            <a:r>
              <a:rPr lang="en-US" altLang="zh-CN" dirty="0" smtClean="0"/>
              <a:t>00M</a:t>
            </a:r>
            <a:r>
              <a:rPr lang="zh-CN" altLang="en-US" dirty="0"/>
              <a:t>以内）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334895"/>
            <a:ext cx="9201150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1611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  <p:tag name="KSO_WM_SLIDE_MODEL_TYPE" val="dynamicNum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17.xml><?xml version="1.0" encoding="utf-8"?>
<p:tagLst xmlns:p="http://schemas.openxmlformats.org/presentationml/2006/main">
  <p:tag name="KSO_WM_TEMPLATE_CATEGORY" val="custom"/>
  <p:tag name="KSO_WM_TEMPLATE_INDEX" val="2018161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161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35_1"/>
  <p:tag name="KSO_WM_TEMPLATE_CATEGORY" val="custom"/>
  <p:tag name="KSO_WM_TEMPLATE_INDEX" val="20181611"/>
  <p:tag name="KSO_WM_TEMPLATE_SUBCATEGORY" val="combine"/>
  <p:tag name="KSO_WM_TEMPLATE_THUMBS_INDEX" val="1、6、14、15、20、21、23、24"/>
</p:tagLst>
</file>

<file path=ppt/tags/tag4.xml><?xml version="1.0" encoding="utf-8"?>
<p:tagLst xmlns:p="http://schemas.openxmlformats.org/presentationml/2006/main">
  <p:tag name="KSO_WM_TEMPLATE_CATEGORY" val="custom"/>
  <p:tag name="KSO_WM_TEMPLATE_INDEX" val="2018161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161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6739C"/>
      </a:dk2>
      <a:lt2>
        <a:srgbClr val="E7E6E6"/>
      </a:lt2>
      <a:accent1>
        <a:srgbClr val="46739C"/>
      </a:accent1>
      <a:accent2>
        <a:srgbClr val="ED7D31"/>
      </a:accent2>
      <a:accent3>
        <a:srgbClr val="FFFFF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</Words>
  <Application>WPS 演示</Application>
  <PresentationFormat>宽屏</PresentationFormat>
  <Paragraphs>114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Wingdings</vt:lpstr>
      <vt:lpstr>Arial Unicode MS</vt:lpstr>
      <vt:lpstr>黑体</vt:lpstr>
      <vt:lpstr>Calibri</vt:lpstr>
      <vt:lpstr>1_Office 主题</vt:lpstr>
      <vt:lpstr>PowerPoint 演示文稿</vt:lpstr>
      <vt:lpstr>准备事项：</vt:lpstr>
      <vt:lpstr>准备事项：</vt:lpstr>
      <vt:lpstr>准备事项：</vt:lpstr>
      <vt:lpstr>找到工具运行程序</vt:lpstr>
      <vt:lpstr>登录投标工具</vt:lpstr>
      <vt:lpstr>选择需要投标的项目</vt:lpstr>
      <vt:lpstr>输入报价信息，点击确定</vt:lpstr>
      <vt:lpstr>选择需要投递的文件</vt:lpstr>
      <vt:lpstr>签章功能说明</vt:lpstr>
      <vt:lpstr>PowerPoint 演示文稿</vt:lpstr>
      <vt:lpstr>PowerPoint 演示文稿</vt:lpstr>
      <vt:lpstr>未签章和已签章</vt:lpstr>
      <vt:lpstr>缴纳平台使用服务费</vt:lpstr>
      <vt:lpstr>加密上传</vt:lpstr>
      <vt:lpstr>加密成功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0100061130文世春</dc:creator>
  <cp:lastModifiedBy>Windows 10</cp:lastModifiedBy>
  <cp:revision>632</cp:revision>
  <dcterms:created xsi:type="dcterms:W3CDTF">2016-07-20T01:24:00Z</dcterms:created>
  <dcterms:modified xsi:type="dcterms:W3CDTF">2019-10-16T21:44:29Z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